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30"/>
  </p:notes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72D5DB1-A52F-45A2-8BDF-2BEE057028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62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F32F23-0373-44A5-AF08-7362768D81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31E60-5E33-4411-BD0A-93C447493E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5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14560-6816-4872-A32E-C8B7D9702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7F021-5E9D-452A-9BF2-02BCEDA6B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1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BE8CE-2994-4086-9CE8-8D7BC44AB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4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A57ED-5E1A-4180-8C63-38E50D3644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9C08-336C-49AE-8396-BFAC14E15F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9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F1AC9-2FB6-4065-8F09-561FAA97F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2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B5FFF-C9DE-47C9-9810-61B8D0694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9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663EC-4DDE-4C72-AE65-DA9D64F1B2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8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7952F-E6CC-42A8-8921-1A7A207B3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0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85E38F54-22E1-47E7-BF8B-CB3FB5CF4A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21.xml"/><Relationship Id="rId18" Type="http://schemas.openxmlformats.org/officeDocument/2006/relationships/slide" Target="slide16.xml"/><Relationship Id="rId3" Type="http://schemas.openxmlformats.org/officeDocument/2006/relationships/slide" Target="slide4.xml"/><Relationship Id="rId21" Type="http://schemas.openxmlformats.org/officeDocument/2006/relationships/slide" Target="slide13.xml"/><Relationship Id="rId7" Type="http://schemas.openxmlformats.org/officeDocument/2006/relationships/slide" Target="slide27.xml"/><Relationship Id="rId12" Type="http://schemas.openxmlformats.org/officeDocument/2006/relationships/slide" Target="slide22.xml"/><Relationship Id="rId17" Type="http://schemas.openxmlformats.org/officeDocument/2006/relationships/slide" Target="slide17.xml"/><Relationship Id="rId2" Type="http://schemas.openxmlformats.org/officeDocument/2006/relationships/slide" Target="slide3.xml"/><Relationship Id="rId16" Type="http://schemas.openxmlformats.org/officeDocument/2006/relationships/slide" Target="slide18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11" Type="http://schemas.openxmlformats.org/officeDocument/2006/relationships/slide" Target="slide23.xml"/><Relationship Id="rId5" Type="http://schemas.openxmlformats.org/officeDocument/2006/relationships/slide" Target="slide6.xml"/><Relationship Id="rId15" Type="http://schemas.openxmlformats.org/officeDocument/2006/relationships/slide" Target="slide19.xml"/><Relationship Id="rId10" Type="http://schemas.openxmlformats.org/officeDocument/2006/relationships/slide" Target="slide24.xml"/><Relationship Id="rId19" Type="http://schemas.openxmlformats.org/officeDocument/2006/relationships/slide" Target="slide15.xml"/><Relationship Id="rId4" Type="http://schemas.openxmlformats.org/officeDocument/2006/relationships/slide" Target="slide5.xml"/><Relationship Id="rId9" Type="http://schemas.openxmlformats.org/officeDocument/2006/relationships/slide" Target="slide25.xml"/><Relationship Id="rId14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image" Target="../media/image1.wmf"/><Relationship Id="rId5" Type="http://schemas.openxmlformats.org/officeDocument/2006/relationships/slide" Target="slide18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Warm 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When a car is moved into a painting chamber, a mist of paint is sprayed around it. When the body of the car is given a sudden electric charge and the mist of paint is attracted to it, presto – the car is quickly and uniformly painted. What does the phenomenon of polarization have to do with this?</a:t>
            </a:r>
          </a:p>
        </p:txBody>
      </p:sp>
    </p:spTree>
    <p:extLst>
      <p:ext uri="{BB962C8B-B14F-4D97-AF65-F5344CB8AC3E}">
        <p14:creationId xmlns:p14="http://schemas.microsoft.com/office/powerpoint/2010/main" val="33177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$300</a:t>
            </a:r>
          </a:p>
        </p:txBody>
      </p:sp>
      <p:sp>
        <p:nvSpPr>
          <p:cNvPr id="159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$400</a:t>
            </a:r>
          </a:p>
        </p:txBody>
      </p:sp>
      <p:sp>
        <p:nvSpPr>
          <p:cNvPr id="1607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$500</a:t>
            </a:r>
          </a:p>
        </p:txBody>
      </p:sp>
      <p:sp>
        <p:nvSpPr>
          <p:cNvPr id="1617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$100</a:t>
            </a:r>
          </a:p>
        </p:txBody>
      </p:sp>
      <p:sp>
        <p:nvSpPr>
          <p:cNvPr id="162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made of atoms?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Everything!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$200</a:t>
            </a:r>
          </a:p>
        </p:txBody>
      </p:sp>
      <p:sp>
        <p:nvSpPr>
          <p:cNvPr id="1638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the three components that make up an atom?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Proton, Electron, and Neutron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$300</a:t>
            </a:r>
          </a:p>
        </p:txBody>
      </p:sp>
      <p:sp>
        <p:nvSpPr>
          <p:cNvPr id="1648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Which of the components that make up atoms is mobile?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Electron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$400</a:t>
            </a:r>
          </a:p>
        </p:txBody>
      </p:sp>
      <p:sp>
        <p:nvSpPr>
          <p:cNvPr id="1658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an electron in a hydrogen atom the same as an electron in a uranium atom?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Yes, all electrons, protons, and neutrons are the same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$500</a:t>
            </a:r>
          </a:p>
        </p:txBody>
      </p:sp>
      <p:sp>
        <p:nvSpPr>
          <p:cNvPr id="1669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a normal atom, how many electrons are there compared with protons?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Equal amounts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$100</a:t>
            </a:r>
          </a:p>
        </p:txBody>
      </p:sp>
      <p:sp>
        <p:nvSpPr>
          <p:cNvPr id="1679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Which two methods of charging objects involve touching?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Friction and contact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$200</a:t>
            </a:r>
          </a:p>
        </p:txBody>
      </p:sp>
      <p:sp>
        <p:nvSpPr>
          <p:cNvPr id="1689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Distinguish between an insulator and a conductor.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Conductors allow electrons to flow/move easily, while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insulators do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4000" dirty="0" smtClean="0"/>
              <a:t>Electrostatics Jeopardy</a:t>
            </a:r>
            <a:endParaRPr lang="en-US" sz="4000" dirty="0"/>
          </a:p>
        </p:txBody>
      </p:sp>
      <p:sp>
        <p:nvSpPr>
          <p:cNvPr id="20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334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Charge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5908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Atoms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48768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Transfer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70866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Equilibrium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9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3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0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7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1" name="AutoShap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57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5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2" name="AutoShap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7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6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3" name="AutoShape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0866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7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4" name="AutoShape 1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086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8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5" name="AutoShape 1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86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9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6" name="AutoShape 18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086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0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7" name="AutoShape 19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086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1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8" name="AutoShape 2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768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2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9" name="AutoShap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8768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3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0" name="AutoShape 2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8768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1" name="AutoShape 23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8768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5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2" name="AutoShape 24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8768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6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3" name="AutoShape 25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25908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7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4" name="AutoShape 26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25908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8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5" name="AutoShape 27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25908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9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6" name="AutoShape 28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25908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0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7" name="AutoShape 29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25908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1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$300</a:t>
            </a:r>
          </a:p>
        </p:txBody>
      </p:sp>
      <p:sp>
        <p:nvSpPr>
          <p:cNvPr id="1699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 does an object become negatively charged? Positively?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Gains electrons, loses electrons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$400</a:t>
            </a:r>
          </a:p>
        </p:txBody>
      </p:sp>
      <p:sp>
        <p:nvSpPr>
          <p:cNvPr id="1710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 a glass rod that is rubbed with a plastic dry cleaner’s bag acquires a certain charge, why does the plastic bag have exactly the same amount of opposite charge?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However many electrons the glass rod gained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plastic bag lost; charge is conserved!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$500</a:t>
            </a:r>
          </a:p>
        </p:txBody>
      </p:sp>
      <p:sp>
        <p:nvSpPr>
          <p:cNvPr id="1720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Explain how an object that is electrically neutral can be attracted to an object that is charged.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Polarization: the charged object either attracts or repels the electrons in the uncharged object, leaving areas of great negative and positive concentration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$100</a:t>
            </a:r>
          </a:p>
        </p:txBody>
      </p:sp>
      <p:sp>
        <p:nvSpPr>
          <p:cNvPr id="1730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Describe how electrons will distribute themselves on a conducting surface.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They will repel and spread out as much as possible.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$200</a:t>
            </a:r>
          </a:p>
        </p:txBody>
      </p:sp>
      <p:sp>
        <p:nvSpPr>
          <p:cNvPr id="1740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Describe how electrons redistribute themselves to achieve equilibrium.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They will repel and spread out as much as possible to get as close to a neutral equilibrium state as possible.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$300</a:t>
            </a:r>
          </a:p>
        </p:txBody>
      </p:sp>
      <p:sp>
        <p:nvSpPr>
          <p:cNvPr id="1751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 a charged sphere is brought in contact with another equally sized uncharged (neutral) sphere, how will the charges distribute themselves?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Equally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$400</a:t>
            </a:r>
          </a:p>
        </p:txBody>
      </p:sp>
      <p:sp>
        <p:nvSpPr>
          <p:cNvPr id="1761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 a charged sphere is brought in contact with another uncharged (neutral) sphere that is 50x bigger, how will the charges distribute themselves?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uncharged sphere will have 50x more charge.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$500</a:t>
            </a:r>
          </a:p>
        </p:txBody>
      </p:sp>
      <p:sp>
        <p:nvSpPr>
          <p:cNvPr id="1771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have two equal sized spheres, one with 2+ and 6- charges, and one with 5+ and 5- charges; what will be the charge on each sphere when the sphere are brought in contact with each other?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-2 and -2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Final Jeopardy</a:t>
            </a:r>
          </a:p>
        </p:txBody>
      </p:sp>
      <p:sp>
        <p:nvSpPr>
          <p:cNvPr id="18227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  <p:pic>
        <p:nvPicPr>
          <p:cNvPr id="182279" name="Picture 7">
            <a:hlinkClick r:id="rId5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5800" y="180975"/>
            <a:ext cx="1879600" cy="1481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$100</a:t>
            </a:r>
          </a:p>
        </p:txBody>
      </p:sp>
      <p:sp>
        <p:nvSpPr>
          <p:cNvPr id="13312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protons and electrons differ in their electric charge?</a:t>
            </a:r>
          </a:p>
        </p:txBody>
      </p:sp>
      <p:sp>
        <p:nvSpPr>
          <p:cNvPr id="13313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62400"/>
            <a:ext cx="8229600" cy="2133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Protons are positive (+) and electrons are negative (-)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$200</a:t>
            </a:r>
          </a:p>
        </p:txBody>
      </p:sp>
      <p:sp>
        <p:nvSpPr>
          <p:cNvPr id="1341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 do like charges behave toward each other? How do unlike charges behave toward each other?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Repel, Attract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$300</a:t>
            </a:r>
          </a:p>
        </p:txBody>
      </p:sp>
      <p:sp>
        <p:nvSpPr>
          <p:cNvPr id="1351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Magnetic forces depend on magnetic materials. What comparable property underlies electrical forces?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Charge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$400</a:t>
            </a:r>
          </a:p>
        </p:txBody>
      </p:sp>
      <p:sp>
        <p:nvSpPr>
          <p:cNvPr id="1361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When you felt the electric force in the Sticky Tape Lab, what was actually touching?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Electric fields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$500</a:t>
            </a:r>
          </a:p>
        </p:txBody>
      </p:sp>
      <p:sp>
        <p:nvSpPr>
          <p:cNvPr id="1372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Describe the flow of electric charge.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current? Flowing electrons. Why do they flow? One pushes the next and they spread out. Why? Electrostatic repulsion.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$100</a:t>
            </a:r>
          </a:p>
        </p:txBody>
      </p:sp>
      <p:sp>
        <p:nvSpPr>
          <p:cNvPr id="138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$200</a:t>
            </a:r>
          </a:p>
        </p:txBody>
      </p:sp>
      <p:sp>
        <p:nvSpPr>
          <p:cNvPr id="158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build="p"/>
    </p:bldLst>
  </p:timing>
</p:sld>
</file>

<file path=ppt/theme/theme1.xml><?xml version="1.0" encoding="utf-8"?>
<a:theme xmlns:a="http://schemas.openxmlformats.org/drawingml/2006/main" name="Slit">
  <a:themeElements>
    <a:clrScheme name="Slit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10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11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2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3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4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5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6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7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8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9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20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1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2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3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4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5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6.xml><?xml version="1.0" encoding="utf-8"?>
<a:themeOverride xmlns:a="http://schemas.openxmlformats.org/drawingml/2006/main">
  <a:clrScheme name="Slit 4">
    <a:dk1>
      <a:srgbClr val="3A7400"/>
    </a:dk1>
    <a:lt1>
      <a:srgbClr val="FFFFFF"/>
    </a:lt1>
    <a:dk2>
      <a:srgbClr val="2E5C00"/>
    </a:dk2>
    <a:lt2>
      <a:srgbClr val="FFFFFF"/>
    </a:lt2>
    <a:accent1>
      <a:srgbClr val="79CA02"/>
    </a:accent1>
    <a:accent2>
      <a:srgbClr val="008080"/>
    </a:accent2>
    <a:accent3>
      <a:srgbClr val="ADB5AA"/>
    </a:accent3>
    <a:accent4>
      <a:srgbClr val="DADADA"/>
    </a:accent4>
    <a:accent5>
      <a:srgbClr val="BEE1AA"/>
    </a:accent5>
    <a:accent6>
      <a:srgbClr val="007373"/>
    </a:accent6>
    <a:hlink>
      <a:srgbClr val="A8DE0E"/>
    </a:hlink>
    <a:folHlink>
      <a:srgbClr val="00CC66"/>
    </a:folHlink>
  </a:clrScheme>
</a:themeOverride>
</file>

<file path=ppt/theme/themeOverride3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4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6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7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8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9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113</TotalTime>
  <Words>781</Words>
  <Application>Microsoft Office PowerPoint</Application>
  <PresentationFormat>On-screen Show (4:3)</PresentationFormat>
  <Paragraphs>105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Slit</vt:lpstr>
      <vt:lpstr>Warm Up</vt:lpstr>
      <vt:lpstr>Electrostatics Jeopardy</vt:lpstr>
      <vt:lpstr>1 - $100</vt:lpstr>
      <vt:lpstr>1 - $200</vt:lpstr>
      <vt:lpstr>1 - $300</vt:lpstr>
      <vt:lpstr>1 - $400</vt:lpstr>
      <vt:lpstr>1 - $500</vt:lpstr>
      <vt:lpstr>2 - $100</vt:lpstr>
      <vt:lpstr>2 - $200</vt:lpstr>
      <vt:lpstr>2 - $300</vt:lpstr>
      <vt:lpstr>2 - $400</vt:lpstr>
      <vt:lpstr>2 - $500</vt:lpstr>
      <vt:lpstr>3 - $100</vt:lpstr>
      <vt:lpstr>3 - $200</vt:lpstr>
      <vt:lpstr>3 - $300</vt:lpstr>
      <vt:lpstr>3 - $400</vt:lpstr>
      <vt:lpstr>3 - $500</vt:lpstr>
      <vt:lpstr>4 - $100</vt:lpstr>
      <vt:lpstr>4 - $200</vt:lpstr>
      <vt:lpstr>4 - $300</vt:lpstr>
      <vt:lpstr>4 - $400</vt:lpstr>
      <vt:lpstr>4 - $500</vt:lpstr>
      <vt:lpstr>5 - $100</vt:lpstr>
      <vt:lpstr>5 - $200</vt:lpstr>
      <vt:lpstr>5 - $300</vt:lpstr>
      <vt:lpstr>5 - $400</vt:lpstr>
      <vt:lpstr>5 - $500</vt:lpstr>
      <vt:lpstr>Final Jeopardy</vt:lpstr>
    </vt:vector>
  </TitlesOfParts>
  <Company>Adams 12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Janet Walter</dc:creator>
  <cp:lastModifiedBy>Chicago Public Schools</cp:lastModifiedBy>
  <cp:revision>24</cp:revision>
  <dcterms:created xsi:type="dcterms:W3CDTF">2003-06-20T20:17:15Z</dcterms:created>
  <dcterms:modified xsi:type="dcterms:W3CDTF">2014-10-27T20:26:46Z</dcterms:modified>
</cp:coreProperties>
</file>