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ppt/theme/themeOverride18.xml" ContentType="application/vnd.openxmlformats-officedocument.themeOverride+xml"/>
  <Override PartName="/ppt/theme/themeOverride19.xml" ContentType="application/vnd.openxmlformats-officedocument.themeOverride+xml"/>
  <Override PartName="/ppt/theme/themeOverride20.xml" ContentType="application/vnd.openxmlformats-officedocument.themeOverride+xml"/>
  <Override PartName="/ppt/theme/themeOverride21.xml" ContentType="application/vnd.openxmlformats-officedocument.themeOverride+xml"/>
  <Override PartName="/ppt/theme/themeOverride22.xml" ContentType="application/vnd.openxmlformats-officedocument.themeOverride+xml"/>
  <Override PartName="/ppt/theme/themeOverride23.xml" ContentType="application/vnd.openxmlformats-officedocument.themeOverride+xml"/>
  <Override PartName="/ppt/theme/themeOverride24.xml" ContentType="application/vnd.openxmlformats-officedocument.themeOverride+xml"/>
  <Override PartName="/ppt/theme/themeOverride25.xml" ContentType="application/vnd.openxmlformats-officedocument.themeOverride+xml"/>
  <Override PartName="/ppt/theme/themeOverride2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0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4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6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80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0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0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80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272D5DB1-A52F-45A2-8BDF-2BEE057028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4624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2098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132099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>
                <a:gd name="T0" fmla="*/ 5154 w 5155"/>
                <a:gd name="T1" fmla="*/ 1769 h 2304"/>
                <a:gd name="T2" fmla="*/ 0 w 5155"/>
                <a:gd name="T3" fmla="*/ 2304 h 2304"/>
                <a:gd name="T4" fmla="*/ 0 w 5155"/>
                <a:gd name="T5" fmla="*/ 1252 h 2304"/>
                <a:gd name="T6" fmla="*/ 5155 w 5155"/>
                <a:gd name="T7" fmla="*/ 0 h 2304"/>
                <a:gd name="T8" fmla="*/ 5155 w 5155"/>
                <a:gd name="T9" fmla="*/ 1416 h 2304"/>
                <a:gd name="T10" fmla="*/ 5154 w 5155"/>
                <a:gd name="T11" fmla="*/ 1769 h 2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100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>
                <a:gd name="T0" fmla="*/ 5311 w 5328"/>
                <a:gd name="T1" fmla="*/ 3209 h 3689"/>
                <a:gd name="T2" fmla="*/ 0 w 5328"/>
                <a:gd name="T3" fmla="*/ 3689 h 3689"/>
                <a:gd name="T4" fmla="*/ 0 w 5328"/>
                <a:gd name="T5" fmla="*/ 9 h 3689"/>
                <a:gd name="T6" fmla="*/ 5328 w 5328"/>
                <a:gd name="T7" fmla="*/ 0 h 3689"/>
                <a:gd name="T8" fmla="*/ 5311 w 5328"/>
                <a:gd name="T9" fmla="*/ 3209 h 3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2101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32102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2103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2104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EF32F23-0373-44A5-AF08-7362768D810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32105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F31E60-5E33-4411-BD0A-93C447493E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254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314560-6816-4872-A32E-C8B7D9702E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247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17F021-5E9D-452A-9BF2-02BCEDA6B03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317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9BE8CE-2994-4086-9CE8-8D7BC44ABE3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445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7A57ED-5E1A-4180-8C63-38E50D3644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697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339C08-336C-49AE-8396-BFAC14E15F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690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EF1AC9-2FB6-4065-8F09-561FAA97FB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325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AB5FFF-C9DE-47C9-9810-61B8D06944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393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2663EC-4DDE-4C72-AE65-DA9D64F1B2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084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F7952F-E6CC-42A8-8921-1A7A207B384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601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1074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131075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>
                <a:gd name="T0" fmla="*/ 4800 w 4806"/>
                <a:gd name="T1" fmla="*/ 299 h 665"/>
                <a:gd name="T2" fmla="*/ 0 w 4806"/>
                <a:gd name="T3" fmla="*/ 665 h 665"/>
                <a:gd name="T4" fmla="*/ 0 w 4806"/>
                <a:gd name="T5" fmla="*/ 0 h 665"/>
                <a:gd name="T6" fmla="*/ 4806 w 4806"/>
                <a:gd name="T7" fmla="*/ 1 h 665"/>
                <a:gd name="T8" fmla="*/ 4800 w 4806"/>
                <a:gd name="T9" fmla="*/ 153 h 665"/>
                <a:gd name="T10" fmla="*/ 4800 w 4806"/>
                <a:gd name="T11" fmla="*/ 299 h 6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076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>
                <a:gd name="T0" fmla="*/ 4560 w 4562"/>
                <a:gd name="T1" fmla="*/ 932 h 1199"/>
                <a:gd name="T2" fmla="*/ 0 w 4562"/>
                <a:gd name="T3" fmla="*/ 1199 h 1199"/>
                <a:gd name="T4" fmla="*/ 0 w 4562"/>
                <a:gd name="T5" fmla="*/ 0 h 1199"/>
                <a:gd name="T6" fmla="*/ 4562 w 4562"/>
                <a:gd name="T7" fmla="*/ 0 h 1199"/>
                <a:gd name="T8" fmla="*/ 4560 w 4562"/>
                <a:gd name="T9" fmla="*/ 932 h 1199"/>
                <a:gd name="T10" fmla="*/ 4560 w 4562"/>
                <a:gd name="T11" fmla="*/ 93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107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107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1079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31080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31081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85E38F54-22E1-47E7-BF8B-CB3FB5CF4AC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25.xml"/><Relationship Id="rId13" Type="http://schemas.openxmlformats.org/officeDocument/2006/relationships/slide" Target="slide20.xml"/><Relationship Id="rId18" Type="http://schemas.openxmlformats.org/officeDocument/2006/relationships/slide" Target="slide15.xml"/><Relationship Id="rId3" Type="http://schemas.openxmlformats.org/officeDocument/2006/relationships/slide" Target="slide3.xml"/><Relationship Id="rId21" Type="http://schemas.openxmlformats.org/officeDocument/2006/relationships/slide" Target="slide12.xml"/><Relationship Id="rId7" Type="http://schemas.openxmlformats.org/officeDocument/2006/relationships/slide" Target="slide26.xml"/><Relationship Id="rId12" Type="http://schemas.openxmlformats.org/officeDocument/2006/relationships/slide" Target="slide21.xml"/><Relationship Id="rId17" Type="http://schemas.openxmlformats.org/officeDocument/2006/relationships/slide" Target="slide16.xml"/><Relationship Id="rId2" Type="http://schemas.openxmlformats.org/officeDocument/2006/relationships/slide" Target="slide2.xml"/><Relationship Id="rId16" Type="http://schemas.openxmlformats.org/officeDocument/2006/relationships/slide" Target="slide17.xml"/><Relationship Id="rId20" Type="http://schemas.openxmlformats.org/officeDocument/2006/relationships/slide" Target="slide13.xml"/><Relationship Id="rId1" Type="http://schemas.openxmlformats.org/officeDocument/2006/relationships/slideLayout" Target="../slideLayouts/slideLayout6.xml"/><Relationship Id="rId6" Type="http://schemas.openxmlformats.org/officeDocument/2006/relationships/slide" Target="slide6.xml"/><Relationship Id="rId11" Type="http://schemas.openxmlformats.org/officeDocument/2006/relationships/slide" Target="slide22.xml"/><Relationship Id="rId5" Type="http://schemas.openxmlformats.org/officeDocument/2006/relationships/slide" Target="slide5.xml"/><Relationship Id="rId15" Type="http://schemas.openxmlformats.org/officeDocument/2006/relationships/slide" Target="slide18.xml"/><Relationship Id="rId10" Type="http://schemas.openxmlformats.org/officeDocument/2006/relationships/slide" Target="slide23.xml"/><Relationship Id="rId19" Type="http://schemas.openxmlformats.org/officeDocument/2006/relationships/slide" Target="slide14.xml"/><Relationship Id="rId4" Type="http://schemas.openxmlformats.org/officeDocument/2006/relationships/slide" Target="slide4.xml"/><Relationship Id="rId9" Type="http://schemas.openxmlformats.org/officeDocument/2006/relationships/slide" Target="slide24.xml"/><Relationship Id="rId14" Type="http://schemas.openxmlformats.org/officeDocument/2006/relationships/slide" Target="slide1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5.xml"/><Relationship Id="rId4" Type="http://schemas.openxmlformats.org/officeDocument/2006/relationships/image" Target="../media/image1.JP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6.xml"/><Relationship Id="rId6" Type="http://schemas.openxmlformats.org/officeDocument/2006/relationships/image" Target="../media/image2.wmf"/><Relationship Id="rId5" Type="http://schemas.openxmlformats.org/officeDocument/2006/relationships/slide" Target="slide17.xml"/><Relationship Id="rId4" Type="http://schemas.openxmlformats.org/officeDocument/2006/relationships/slide" Target="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r>
              <a:rPr lang="en-US" sz="4000" dirty="0" smtClean="0"/>
              <a:t>Electric Circuits Jeopardy</a:t>
            </a:r>
            <a:endParaRPr lang="en-US" sz="4000" dirty="0"/>
          </a:p>
        </p:txBody>
      </p:sp>
      <p:sp>
        <p:nvSpPr>
          <p:cNvPr id="2053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457200" y="18288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 charset="0"/>
                <a:hlinkClick r:id="rId2" action="ppaction://hlinksldjump"/>
              </a:rPr>
              <a:t>$100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533400" y="838200"/>
            <a:ext cx="1524000" cy="7620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 dirty="0" smtClean="0">
                <a:latin typeface="Times" charset="0"/>
              </a:rPr>
              <a:t>Electric</a:t>
            </a:r>
          </a:p>
          <a:p>
            <a:pPr algn="ctr" eaLnBrk="0" hangingPunct="0"/>
            <a:r>
              <a:rPr lang="en-US" altLang="en-US" sz="2400" dirty="0" smtClean="0">
                <a:latin typeface="Times" charset="0"/>
              </a:rPr>
              <a:t>Current</a:t>
            </a:r>
            <a:endParaRPr lang="en-US" altLang="en-US" sz="2400" dirty="0">
              <a:latin typeface="Times" charset="0"/>
            </a:endParaRPr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2590800" y="838200"/>
            <a:ext cx="1524000" cy="7620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 dirty="0" smtClean="0">
                <a:latin typeface="Times" charset="0"/>
              </a:rPr>
              <a:t>Circuits</a:t>
            </a:r>
            <a:endParaRPr lang="en-US" altLang="en-US" sz="2400" dirty="0">
              <a:latin typeface="Times" charset="0"/>
            </a:endParaRPr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4876800" y="838200"/>
            <a:ext cx="1524000" cy="7620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 dirty="0" smtClean="0">
                <a:latin typeface="Times" charset="0"/>
              </a:rPr>
              <a:t>Ohm’s Law</a:t>
            </a:r>
            <a:endParaRPr lang="en-US" altLang="en-US" sz="2400" dirty="0">
              <a:latin typeface="Times" charset="0"/>
            </a:endParaRPr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7086600" y="838200"/>
            <a:ext cx="1524000" cy="7620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 dirty="0" smtClean="0">
                <a:latin typeface="Times" charset="0"/>
              </a:rPr>
              <a:t>Series &amp;</a:t>
            </a:r>
          </a:p>
          <a:p>
            <a:pPr algn="ctr" eaLnBrk="0" hangingPunct="0"/>
            <a:r>
              <a:rPr lang="en-US" altLang="en-US" sz="2400" dirty="0" smtClean="0">
                <a:latin typeface="Times" charset="0"/>
              </a:rPr>
              <a:t>Parallel</a:t>
            </a:r>
            <a:endParaRPr lang="en-US" altLang="en-US" sz="2400" dirty="0">
              <a:latin typeface="Times" charset="0"/>
            </a:endParaRPr>
          </a:p>
        </p:txBody>
      </p:sp>
      <p:sp>
        <p:nvSpPr>
          <p:cNvPr id="2059" name="AutoShape 1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57200" y="27432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 charset="0"/>
                <a:hlinkClick r:id="rId3" action="ppaction://hlinksldjump"/>
              </a:rPr>
              <a:t>$200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2060" name="AutoShape 1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57200" y="36576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 charset="0"/>
                <a:hlinkClick r:id="rId4" action="ppaction://hlinksldjump"/>
              </a:rPr>
              <a:t>$300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2061" name="AutoShape 13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457200" y="45720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 charset="0"/>
                <a:hlinkClick r:id="rId5" action="ppaction://hlinksldjump"/>
              </a:rPr>
              <a:t>$400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2062" name="AutoShape 14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457200" y="54864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 charset="0"/>
                <a:hlinkClick r:id="rId6" action="ppaction://hlinksldjump"/>
              </a:rPr>
              <a:t>$500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2063" name="AutoShape 15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7086600" y="54864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 charset="0"/>
                <a:hlinkClick r:id="rId7" action="ppaction://hlinksldjump"/>
              </a:rPr>
              <a:t>$500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2064" name="AutoShape 16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7086600" y="45720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 charset="0"/>
                <a:hlinkClick r:id="rId8" action="ppaction://hlinksldjump"/>
              </a:rPr>
              <a:t>$400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2065" name="AutoShape 17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7086600" y="36576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 charset="0"/>
                <a:hlinkClick r:id="rId9" action="ppaction://hlinksldjump"/>
              </a:rPr>
              <a:t>$300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2066" name="AutoShape 18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7086600" y="27432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 charset="0"/>
                <a:hlinkClick r:id="rId10" action="ppaction://hlinksldjump"/>
              </a:rPr>
              <a:t>$200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2067" name="AutoShape 19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7086600" y="18288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 charset="0"/>
                <a:hlinkClick r:id="rId11" action="ppaction://hlinksldjump"/>
              </a:rPr>
              <a:t>$100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2068" name="AutoShape 20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4876800" y="54864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 charset="0"/>
                <a:hlinkClick r:id="rId12" action="ppaction://hlinksldjump"/>
              </a:rPr>
              <a:t>$500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2069" name="AutoShape 21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4876800" y="45720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 charset="0"/>
                <a:hlinkClick r:id="rId13" action="ppaction://hlinksldjump"/>
              </a:rPr>
              <a:t>$400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2070" name="AutoShape 22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4876800" y="36576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 charset="0"/>
                <a:hlinkClick r:id="rId14" action="ppaction://hlinksldjump"/>
              </a:rPr>
              <a:t>$300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2071" name="AutoShape 23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4876800" y="27432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 charset="0"/>
                <a:hlinkClick r:id="rId15" action="ppaction://hlinksldjump"/>
              </a:rPr>
              <a:t>$200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2072" name="AutoShape 24">
            <a:hlinkClick r:id="rId16" action="ppaction://hlinksldjump"/>
          </p:cNvPr>
          <p:cNvSpPr>
            <a:spLocks noChangeArrowheads="1"/>
          </p:cNvSpPr>
          <p:nvPr/>
        </p:nvSpPr>
        <p:spPr bwMode="auto">
          <a:xfrm>
            <a:off x="4876800" y="18288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 charset="0"/>
                <a:hlinkClick r:id="rId16" action="ppaction://hlinksldjump"/>
              </a:rPr>
              <a:t>$100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2073" name="AutoShape 25">
            <a:hlinkClick r:id="rId17" action="ppaction://hlinksldjump"/>
          </p:cNvPr>
          <p:cNvSpPr>
            <a:spLocks noChangeArrowheads="1"/>
          </p:cNvSpPr>
          <p:nvPr/>
        </p:nvSpPr>
        <p:spPr bwMode="auto">
          <a:xfrm>
            <a:off x="2590800" y="54864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 charset="0"/>
                <a:hlinkClick r:id="rId17" action="ppaction://hlinksldjump"/>
              </a:rPr>
              <a:t>$500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2074" name="AutoShape 26">
            <a:hlinkClick r:id="rId18" action="ppaction://hlinksldjump"/>
          </p:cNvPr>
          <p:cNvSpPr>
            <a:spLocks noChangeArrowheads="1"/>
          </p:cNvSpPr>
          <p:nvPr/>
        </p:nvSpPr>
        <p:spPr bwMode="auto">
          <a:xfrm>
            <a:off x="2590800" y="45720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 charset="0"/>
                <a:hlinkClick r:id="rId18" action="ppaction://hlinksldjump"/>
              </a:rPr>
              <a:t>$400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2075" name="AutoShape 27">
            <a:hlinkClick r:id="rId19" action="ppaction://hlinksldjump"/>
          </p:cNvPr>
          <p:cNvSpPr>
            <a:spLocks noChangeArrowheads="1"/>
          </p:cNvSpPr>
          <p:nvPr/>
        </p:nvSpPr>
        <p:spPr bwMode="auto">
          <a:xfrm>
            <a:off x="2590800" y="36576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 charset="0"/>
                <a:hlinkClick r:id="rId19" action="ppaction://hlinksldjump"/>
              </a:rPr>
              <a:t>$300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2076" name="AutoShape 28">
            <a:hlinkClick r:id="rId20" action="ppaction://hlinksldjump"/>
          </p:cNvPr>
          <p:cNvSpPr>
            <a:spLocks noChangeArrowheads="1"/>
          </p:cNvSpPr>
          <p:nvPr/>
        </p:nvSpPr>
        <p:spPr bwMode="auto">
          <a:xfrm>
            <a:off x="2590800" y="27432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 charset="0"/>
                <a:hlinkClick r:id="rId20" action="ppaction://hlinksldjump"/>
              </a:rPr>
              <a:t>$200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2077" name="AutoShape 29">
            <a:hlinkClick r:id="rId21" action="ppaction://hlinksldjump"/>
          </p:cNvPr>
          <p:cNvSpPr>
            <a:spLocks noChangeArrowheads="1"/>
          </p:cNvSpPr>
          <p:nvPr/>
        </p:nvSpPr>
        <p:spPr bwMode="auto">
          <a:xfrm>
            <a:off x="2590800" y="18288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 charset="0"/>
                <a:hlinkClick r:id="rId21" action="ppaction://hlinksldjump"/>
              </a:rPr>
              <a:t>$100</a:t>
            </a:r>
            <a:endParaRPr lang="en-US" altLang="en-US" sz="2400">
              <a:latin typeface="Times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2 - $400</a:t>
            </a:r>
          </a:p>
        </p:txBody>
      </p:sp>
      <p:sp>
        <p:nvSpPr>
          <p:cNvPr id="160772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773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Type question to appear here</a:t>
            </a:r>
          </a:p>
        </p:txBody>
      </p:sp>
      <p:sp>
        <p:nvSpPr>
          <p:cNvPr id="160774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Type answer to appear with a mouse-click here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0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0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2 - $500</a:t>
            </a:r>
          </a:p>
        </p:txBody>
      </p:sp>
      <p:sp>
        <p:nvSpPr>
          <p:cNvPr id="161796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797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Type question to appear here</a:t>
            </a:r>
          </a:p>
        </p:txBody>
      </p:sp>
      <p:sp>
        <p:nvSpPr>
          <p:cNvPr id="161798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Type answer to appear with a mouse-click here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1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1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3 - $100</a:t>
            </a:r>
          </a:p>
        </p:txBody>
      </p:sp>
      <p:sp>
        <p:nvSpPr>
          <p:cNvPr id="162820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21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Why must there be no gaps in an electric circuit for it to carry current?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2822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Gaps prevent the flow of electrons, because air is an insulator.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2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2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2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3 - $200</a:t>
            </a:r>
          </a:p>
        </p:txBody>
      </p:sp>
      <p:sp>
        <p:nvSpPr>
          <p:cNvPr id="163844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45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What conditions are necessary for charge to flow in a circuit?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3846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1. Voltage source (the push)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2. Closed Loop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made of conducting materials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3 - $300</a:t>
            </a:r>
          </a:p>
        </p:txBody>
      </p:sp>
      <p:sp>
        <p:nvSpPr>
          <p:cNvPr id="164868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869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Are all the electrons flowing in a circuit provided by the battery?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4870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No, both the battery and the circuit itself provide electrons.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4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4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70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3 - $400</a:t>
            </a:r>
          </a:p>
        </p:txBody>
      </p:sp>
      <p:sp>
        <p:nvSpPr>
          <p:cNvPr id="165892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893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What is meant by a short circuit?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5894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Circuit offering path of much less resistance.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5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5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3 - $500</a:t>
            </a:r>
          </a:p>
        </p:txBody>
      </p:sp>
      <p:sp>
        <p:nvSpPr>
          <p:cNvPr id="166916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6917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What is the function of a fuse or circuit breaker in a circuit? How must this device be connected, and why?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6918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To stop dangerously high current.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6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6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8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4 - $100</a:t>
            </a:r>
          </a:p>
        </p:txBody>
      </p:sp>
      <p:sp>
        <p:nvSpPr>
          <p:cNvPr id="167940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941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What is Ohm’s Law? 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942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Current = voltage/resistance, or </a:t>
            </a:r>
            <a:r>
              <a:rPr lang="en-US" sz="2800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 = V/R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79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79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4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4 - $200</a:t>
            </a:r>
          </a:p>
        </p:txBody>
      </p:sp>
      <p:sp>
        <p:nvSpPr>
          <p:cNvPr id="168964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965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Calculate the current in the coiled heating element of a 240-V stove. The resistance of the element is 60 ohms at its operating temperature.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8966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 = V/R 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= (</a:t>
            </a:r>
            <a:r>
              <a:rPr lang="en-US" sz="28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240</a:t>
            </a:r>
            <a:r>
              <a:rPr lang="en-US" sz="28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)/(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60) = 4 A </a:t>
            </a:r>
            <a:endParaRPr lang="en-US" sz="2800" i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8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8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4 - $300</a:t>
            </a:r>
          </a:p>
        </p:txBody>
      </p:sp>
      <p:sp>
        <p:nvSpPr>
          <p:cNvPr id="169988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989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If the resistance of a circuits remains constant while the voltage across the circuit decreases to half its former value, what change occurs in the current?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9990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Drops to half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9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9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90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1 - $100</a:t>
            </a:r>
          </a:p>
        </p:txBody>
      </p:sp>
      <p:sp>
        <p:nvSpPr>
          <p:cNvPr id="133129" name="Rectangle 9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1981200"/>
          </a:xfrm>
        </p:spPr>
        <p:txBody>
          <a:bodyPr/>
          <a:lstStyle/>
          <a:p>
            <a:pPr lvl="0"/>
            <a:r>
              <a:rPr lang="en-US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is electric current?</a:t>
            </a:r>
            <a:endParaRPr lang="en-US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33130" name="Rectangle 10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3962400"/>
            <a:ext cx="8229600" cy="2133600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Flow of charge (negative electrons)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3124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30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4 - $400</a:t>
            </a:r>
          </a:p>
        </p:txBody>
      </p:sp>
      <p:sp>
        <p:nvSpPr>
          <p:cNvPr id="171012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1013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If the voltage impressed across a circuit is constant but the resistance doubles, what change occurs in the current?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1014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Drops to half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1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1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4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4 - $500</a:t>
            </a:r>
          </a:p>
        </p:txBody>
      </p:sp>
      <p:sp>
        <p:nvSpPr>
          <p:cNvPr id="172036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037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 simple lie detector consists of an electric circuit, one part of which is part of your body. A sensitive meter shows the current that flows when a small voltage is applied. How does this technique indicate that a person is lying?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2038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 lie detector relies on the likelihood that resistivity of your body changes when you are lying. It is not effective for a person able to lie with no emotional change and no change in perspiration.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2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2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8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5 - $100</a:t>
            </a:r>
          </a:p>
        </p:txBody>
      </p:sp>
      <p:sp>
        <p:nvSpPr>
          <p:cNvPr id="173060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61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Distinguish between a series circuit and a parallel circuit.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3062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Series – single path for current; parallel – alternate paths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3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3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62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5 - $200</a:t>
            </a:r>
          </a:p>
        </p:txBody>
      </p:sp>
      <p:sp>
        <p:nvSpPr>
          <p:cNvPr id="174084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085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If three lamps are connected in series to a 6-volt battery, how many volts are impressed across each lamp? If one lamp blows out, what happens to the current in the other two?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4086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2 V; it stops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6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5 - $300</a:t>
            </a:r>
          </a:p>
        </p:txBody>
      </p:sp>
      <p:sp>
        <p:nvSpPr>
          <p:cNvPr id="175108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109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If three lamps are connected in parallel to a 6-volt battery, how many volts are impressed across each lamp? If one lamp blows out, what happens to the other two?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5110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6 V; current continues to flow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5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5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10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5 - $400</a:t>
            </a:r>
          </a:p>
        </p:txBody>
      </p:sp>
      <p:sp>
        <p:nvSpPr>
          <p:cNvPr id="176132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6133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Draw a schematic diagram for a circuit containing one battery and three resistors in series with an ammeter.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6134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6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6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4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5 - $500</a:t>
            </a:r>
          </a:p>
        </p:txBody>
      </p:sp>
      <p:sp>
        <p:nvSpPr>
          <p:cNvPr id="177156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7157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In the circuit shown, how do the </a:t>
            </a:r>
            <a:r>
              <a:rPr lang="en-US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brightnesses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of the identical bulbs compare? Which </a:t>
            </a:r>
            <a:r>
              <a:rPr lang="en-US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lightbulb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draws the most current? What happens if bulb A is unscrewed? If bulb C is unscrewed?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7158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Bulb C is brightest, for it draws the most current; bulb B goes out and C remains lit without change in brightness; both A and B remain lit without change in brightness.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7550" y="2895600"/>
            <a:ext cx="1619250" cy="1724025"/>
          </a:xfrm>
          <a:prstGeom prst="rect">
            <a:avLst/>
          </a:prstGeom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7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7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8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Final Jeopardy</a:t>
            </a:r>
          </a:p>
        </p:txBody>
      </p:sp>
      <p:sp>
        <p:nvSpPr>
          <p:cNvPr id="182276" name="AutoShape 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2277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Type question to appear here</a:t>
            </a:r>
          </a:p>
        </p:txBody>
      </p:sp>
      <p:sp>
        <p:nvSpPr>
          <p:cNvPr id="182278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Type answer to appear with a mouse-click here</a:t>
            </a:r>
          </a:p>
        </p:txBody>
      </p:sp>
      <p:pic>
        <p:nvPicPr>
          <p:cNvPr id="182279" name="Picture 7">
            <a:hlinkClick r:id="rId5" action="ppaction://hlinksldjump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035800" y="180975"/>
            <a:ext cx="1879600" cy="1481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jeopard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2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2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7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1 - $200</a:t>
            </a:r>
          </a:p>
        </p:txBody>
      </p:sp>
      <p:sp>
        <p:nvSpPr>
          <p:cNvPr id="134148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149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What condition is necessary for the flow of heat? What analogous condition is necessary for the flow of charge?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4150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Temperature difference; voltage difference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4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4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5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1 - $300</a:t>
            </a:r>
          </a:p>
        </p:txBody>
      </p:sp>
      <p:sp>
        <p:nvSpPr>
          <p:cNvPr id="135172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5173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Do 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an 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ampere and a volt measure 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 same 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thing, or different things? 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What are 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those things, and which is a flow 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and which 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is the cause of the flow?</a:t>
            </a:r>
          </a:p>
        </p:txBody>
      </p:sp>
      <p:sp>
        <p:nvSpPr>
          <p:cNvPr id="135174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/>
              <a:t>Different </a:t>
            </a:r>
            <a:r>
              <a:rPr lang="en-US" sz="2800" dirty="0"/>
              <a:t>quantities; </a:t>
            </a:r>
            <a:r>
              <a:rPr lang="en-US" sz="2800" dirty="0" smtClean="0"/>
              <a:t>the potential </a:t>
            </a:r>
            <a:r>
              <a:rPr lang="en-US" sz="2800" dirty="0"/>
              <a:t>difference (or</a:t>
            </a:r>
          </a:p>
          <a:p>
            <a:r>
              <a:rPr lang="en-US" sz="2800" dirty="0"/>
              <a:t>voltage) causes a flow </a:t>
            </a:r>
            <a:r>
              <a:rPr lang="en-US" sz="2800" dirty="0" smtClean="0"/>
              <a:t>of charge</a:t>
            </a:r>
            <a:r>
              <a:rPr lang="en-US" sz="2800" dirty="0"/>
              <a:t>, which is the current.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5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5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5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5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1 - $400</a:t>
            </a:r>
          </a:p>
        </p:txBody>
      </p:sp>
      <p:sp>
        <p:nvSpPr>
          <p:cNvPr id="136196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197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In terms of heating, why are thick 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wires rather 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than thin wires used to carry 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large currents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</a:p>
        </p:txBody>
      </p:sp>
      <p:sp>
        <p:nvSpPr>
          <p:cNvPr id="136198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Thick wires have less electrical resistance and will carry greater amounts of current without overheating.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6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6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1 - $500</a:t>
            </a:r>
          </a:p>
        </p:txBody>
      </p:sp>
      <p:sp>
        <p:nvSpPr>
          <p:cNvPr id="137220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7221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Does more current flow out of a battery than into it? Does more current flow into a </a:t>
            </a:r>
            <a:r>
              <a:rPr lang="en-US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lightbulb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than out of it? Explain.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7222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No, no. Current flow </a:t>
            </a:r>
            <a:r>
              <a:rPr lang="en-US" sz="2800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through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a device, just as water flows through a pipe.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7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7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2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- $100</a:t>
            </a:r>
          </a:p>
        </p:txBody>
      </p:sp>
      <p:sp>
        <p:nvSpPr>
          <p:cNvPr id="138244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45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Type question to appear here</a:t>
            </a:r>
          </a:p>
        </p:txBody>
      </p:sp>
      <p:sp>
        <p:nvSpPr>
          <p:cNvPr id="138246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Type answer to appear with a mouse-click here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8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8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2 - $200</a:t>
            </a:r>
          </a:p>
        </p:txBody>
      </p:sp>
      <p:sp>
        <p:nvSpPr>
          <p:cNvPr id="158724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25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Type question to appear here</a:t>
            </a:r>
          </a:p>
        </p:txBody>
      </p:sp>
      <p:sp>
        <p:nvSpPr>
          <p:cNvPr id="158726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Type answer to appear with a mouse-click here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8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8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2 - $300</a:t>
            </a:r>
          </a:p>
        </p:txBody>
      </p:sp>
      <p:sp>
        <p:nvSpPr>
          <p:cNvPr id="159748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49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Type question to appear here</a:t>
            </a:r>
          </a:p>
        </p:txBody>
      </p:sp>
      <p:sp>
        <p:nvSpPr>
          <p:cNvPr id="159750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Type answer to appear with a mouse-click here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9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9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50" grpId="0" build="p"/>
    </p:bldLst>
  </p:timing>
</p:sld>
</file>

<file path=ppt/theme/theme1.xml><?xml version="1.0" encoding="utf-8"?>
<a:theme xmlns:a="http://schemas.openxmlformats.org/drawingml/2006/main" name="Slit">
  <a:themeElements>
    <a:clrScheme name="Slit 9">
      <a:dk1>
        <a:srgbClr val="000000"/>
      </a:dk1>
      <a:lt1>
        <a:srgbClr val="FFFFFF"/>
      </a:lt1>
      <a:dk2>
        <a:srgbClr val="000000"/>
      </a:dk2>
      <a:lt2>
        <a:srgbClr val="E6E6E6"/>
      </a:lt2>
      <a:accent1>
        <a:srgbClr val="66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B8E2FF"/>
      </a:accent5>
      <a:accent6>
        <a:srgbClr val="8A8AE7"/>
      </a:accent6>
      <a:hlink>
        <a:srgbClr val="3333CC"/>
      </a:hlink>
      <a:folHlink>
        <a:srgbClr val="008080"/>
      </a:folHlink>
    </a:clrScheme>
    <a:fontScheme name="Slit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lit 6">
    <a:dk1>
      <a:srgbClr val="0000AC"/>
    </a:dk1>
    <a:lt1>
      <a:srgbClr val="FFFFFF"/>
    </a:lt1>
    <a:dk2>
      <a:srgbClr val="000086"/>
    </a:dk2>
    <a:lt2>
      <a:srgbClr val="CCFFFF"/>
    </a:lt2>
    <a:accent1>
      <a:srgbClr val="0099FF"/>
    </a:accent1>
    <a:accent2>
      <a:srgbClr val="00B000"/>
    </a:accent2>
    <a:accent3>
      <a:srgbClr val="AAAAC3"/>
    </a:accent3>
    <a:accent4>
      <a:srgbClr val="DADADA"/>
    </a:accent4>
    <a:accent5>
      <a:srgbClr val="AACAFF"/>
    </a:accent5>
    <a:accent6>
      <a:srgbClr val="009F00"/>
    </a:accent6>
    <a:hlink>
      <a:srgbClr val="FFE701"/>
    </a:hlink>
    <a:folHlink>
      <a:srgbClr val="FF9900"/>
    </a:folHlink>
  </a:clrScheme>
</a:themeOverride>
</file>

<file path=ppt/theme/themeOverride10.xml><?xml version="1.0" encoding="utf-8"?>
<a:themeOverride xmlns:a="http://schemas.openxmlformats.org/drawingml/2006/main">
  <a:clrScheme name="Slit 5">
    <a:dk1>
      <a:srgbClr val="008885"/>
    </a:dk1>
    <a:lt1>
      <a:srgbClr val="FFFFFF"/>
    </a:lt1>
    <a:dk2>
      <a:srgbClr val="007572"/>
    </a:dk2>
    <a:lt2>
      <a:srgbClr val="FFFF99"/>
    </a:lt2>
    <a:accent1>
      <a:srgbClr val="33CCCC"/>
    </a:accent1>
    <a:accent2>
      <a:srgbClr val="6D6FC7"/>
    </a:accent2>
    <a:accent3>
      <a:srgbClr val="AABDBC"/>
    </a:accent3>
    <a:accent4>
      <a:srgbClr val="DADADA"/>
    </a:accent4>
    <a:accent5>
      <a:srgbClr val="ADE2E2"/>
    </a:accent5>
    <a:accent6>
      <a:srgbClr val="6264B4"/>
    </a:accent6>
    <a:hlink>
      <a:srgbClr val="FFFFCC"/>
    </a:hlink>
    <a:folHlink>
      <a:srgbClr val="00FF00"/>
    </a:folHlink>
  </a:clrScheme>
</a:themeOverride>
</file>

<file path=ppt/theme/themeOverride11.xml><?xml version="1.0" encoding="utf-8"?>
<a:themeOverride xmlns:a="http://schemas.openxmlformats.org/drawingml/2006/main">
  <a:clrScheme name="Slit 2">
    <a:dk1>
      <a:srgbClr val="674E2F"/>
    </a:dk1>
    <a:lt1>
      <a:srgbClr val="FFFFFF"/>
    </a:lt1>
    <a:dk2>
      <a:srgbClr val="533F27"/>
    </a:dk2>
    <a:lt2>
      <a:srgbClr val="D8B274"/>
    </a:lt2>
    <a:accent1>
      <a:srgbClr val="CC9900"/>
    </a:accent1>
    <a:accent2>
      <a:srgbClr val="8F5F2F"/>
    </a:accent2>
    <a:accent3>
      <a:srgbClr val="B3AFAC"/>
    </a:accent3>
    <a:accent4>
      <a:srgbClr val="DADADA"/>
    </a:accent4>
    <a:accent5>
      <a:srgbClr val="E2CAAA"/>
    </a:accent5>
    <a:accent6>
      <a:srgbClr val="81552A"/>
    </a:accent6>
    <a:hlink>
      <a:srgbClr val="FFCC00"/>
    </a:hlink>
    <a:folHlink>
      <a:srgbClr val="FFFFCC"/>
    </a:folHlink>
  </a:clrScheme>
</a:themeOverride>
</file>

<file path=ppt/theme/themeOverride12.xml><?xml version="1.0" encoding="utf-8"?>
<a:themeOverride xmlns:a="http://schemas.openxmlformats.org/drawingml/2006/main">
  <a:clrScheme name="Slit 2">
    <a:dk1>
      <a:srgbClr val="674E2F"/>
    </a:dk1>
    <a:lt1>
      <a:srgbClr val="FFFFFF"/>
    </a:lt1>
    <a:dk2>
      <a:srgbClr val="533F27"/>
    </a:dk2>
    <a:lt2>
      <a:srgbClr val="D8B274"/>
    </a:lt2>
    <a:accent1>
      <a:srgbClr val="CC9900"/>
    </a:accent1>
    <a:accent2>
      <a:srgbClr val="8F5F2F"/>
    </a:accent2>
    <a:accent3>
      <a:srgbClr val="B3AFAC"/>
    </a:accent3>
    <a:accent4>
      <a:srgbClr val="DADADA"/>
    </a:accent4>
    <a:accent5>
      <a:srgbClr val="E2CAAA"/>
    </a:accent5>
    <a:accent6>
      <a:srgbClr val="81552A"/>
    </a:accent6>
    <a:hlink>
      <a:srgbClr val="FFCC00"/>
    </a:hlink>
    <a:folHlink>
      <a:srgbClr val="FFFFCC"/>
    </a:folHlink>
  </a:clrScheme>
</a:themeOverride>
</file>

<file path=ppt/theme/themeOverride13.xml><?xml version="1.0" encoding="utf-8"?>
<a:themeOverride xmlns:a="http://schemas.openxmlformats.org/drawingml/2006/main">
  <a:clrScheme name="Slit 2">
    <a:dk1>
      <a:srgbClr val="674E2F"/>
    </a:dk1>
    <a:lt1>
      <a:srgbClr val="FFFFFF"/>
    </a:lt1>
    <a:dk2>
      <a:srgbClr val="533F27"/>
    </a:dk2>
    <a:lt2>
      <a:srgbClr val="D8B274"/>
    </a:lt2>
    <a:accent1>
      <a:srgbClr val="CC9900"/>
    </a:accent1>
    <a:accent2>
      <a:srgbClr val="8F5F2F"/>
    </a:accent2>
    <a:accent3>
      <a:srgbClr val="B3AFAC"/>
    </a:accent3>
    <a:accent4>
      <a:srgbClr val="DADADA"/>
    </a:accent4>
    <a:accent5>
      <a:srgbClr val="E2CAAA"/>
    </a:accent5>
    <a:accent6>
      <a:srgbClr val="81552A"/>
    </a:accent6>
    <a:hlink>
      <a:srgbClr val="FFCC00"/>
    </a:hlink>
    <a:folHlink>
      <a:srgbClr val="FFFFCC"/>
    </a:folHlink>
  </a:clrScheme>
</a:themeOverride>
</file>

<file path=ppt/theme/themeOverride14.xml><?xml version="1.0" encoding="utf-8"?>
<a:themeOverride xmlns:a="http://schemas.openxmlformats.org/drawingml/2006/main">
  <a:clrScheme name="Slit 2">
    <a:dk1>
      <a:srgbClr val="674E2F"/>
    </a:dk1>
    <a:lt1>
      <a:srgbClr val="FFFFFF"/>
    </a:lt1>
    <a:dk2>
      <a:srgbClr val="533F27"/>
    </a:dk2>
    <a:lt2>
      <a:srgbClr val="D8B274"/>
    </a:lt2>
    <a:accent1>
      <a:srgbClr val="CC9900"/>
    </a:accent1>
    <a:accent2>
      <a:srgbClr val="8F5F2F"/>
    </a:accent2>
    <a:accent3>
      <a:srgbClr val="B3AFAC"/>
    </a:accent3>
    <a:accent4>
      <a:srgbClr val="DADADA"/>
    </a:accent4>
    <a:accent5>
      <a:srgbClr val="E2CAAA"/>
    </a:accent5>
    <a:accent6>
      <a:srgbClr val="81552A"/>
    </a:accent6>
    <a:hlink>
      <a:srgbClr val="FFCC00"/>
    </a:hlink>
    <a:folHlink>
      <a:srgbClr val="FFFFCC"/>
    </a:folHlink>
  </a:clrScheme>
</a:themeOverride>
</file>

<file path=ppt/theme/themeOverride15.xml><?xml version="1.0" encoding="utf-8"?>
<a:themeOverride xmlns:a="http://schemas.openxmlformats.org/drawingml/2006/main">
  <a:clrScheme name="Slit 2">
    <a:dk1>
      <a:srgbClr val="674E2F"/>
    </a:dk1>
    <a:lt1>
      <a:srgbClr val="FFFFFF"/>
    </a:lt1>
    <a:dk2>
      <a:srgbClr val="533F27"/>
    </a:dk2>
    <a:lt2>
      <a:srgbClr val="D8B274"/>
    </a:lt2>
    <a:accent1>
      <a:srgbClr val="CC9900"/>
    </a:accent1>
    <a:accent2>
      <a:srgbClr val="8F5F2F"/>
    </a:accent2>
    <a:accent3>
      <a:srgbClr val="B3AFAC"/>
    </a:accent3>
    <a:accent4>
      <a:srgbClr val="DADADA"/>
    </a:accent4>
    <a:accent5>
      <a:srgbClr val="E2CAAA"/>
    </a:accent5>
    <a:accent6>
      <a:srgbClr val="81552A"/>
    </a:accent6>
    <a:hlink>
      <a:srgbClr val="FFCC00"/>
    </a:hlink>
    <a:folHlink>
      <a:srgbClr val="FFFFCC"/>
    </a:folHlink>
  </a:clrScheme>
</a:themeOverride>
</file>

<file path=ppt/theme/themeOverride16.xml><?xml version="1.0" encoding="utf-8"?>
<a:themeOverride xmlns:a="http://schemas.openxmlformats.org/drawingml/2006/main">
  <a:clrScheme name="Slit 7">
    <a:dk1>
      <a:srgbClr val="7474A2"/>
    </a:dk1>
    <a:lt1>
      <a:srgbClr val="FFFFFF"/>
    </a:lt1>
    <a:dk2>
      <a:srgbClr val="5E5E8E"/>
    </a:dk2>
    <a:lt2>
      <a:srgbClr val="D1D1DF"/>
    </a:lt2>
    <a:accent1>
      <a:srgbClr val="CC66FF"/>
    </a:accent1>
    <a:accent2>
      <a:srgbClr val="6666FF"/>
    </a:accent2>
    <a:accent3>
      <a:srgbClr val="B6B6C6"/>
    </a:accent3>
    <a:accent4>
      <a:srgbClr val="DADADA"/>
    </a:accent4>
    <a:accent5>
      <a:srgbClr val="E2B8FF"/>
    </a:accent5>
    <a:accent6>
      <a:srgbClr val="5C5CE7"/>
    </a:accent6>
    <a:hlink>
      <a:srgbClr val="FFCC99"/>
    </a:hlink>
    <a:folHlink>
      <a:srgbClr val="CCCCFF"/>
    </a:folHlink>
  </a:clrScheme>
</a:themeOverride>
</file>

<file path=ppt/theme/themeOverride17.xml><?xml version="1.0" encoding="utf-8"?>
<a:themeOverride xmlns:a="http://schemas.openxmlformats.org/drawingml/2006/main">
  <a:clrScheme name="Slit 7">
    <a:dk1>
      <a:srgbClr val="7474A2"/>
    </a:dk1>
    <a:lt1>
      <a:srgbClr val="FFFFFF"/>
    </a:lt1>
    <a:dk2>
      <a:srgbClr val="5E5E8E"/>
    </a:dk2>
    <a:lt2>
      <a:srgbClr val="D1D1DF"/>
    </a:lt2>
    <a:accent1>
      <a:srgbClr val="CC66FF"/>
    </a:accent1>
    <a:accent2>
      <a:srgbClr val="6666FF"/>
    </a:accent2>
    <a:accent3>
      <a:srgbClr val="B6B6C6"/>
    </a:accent3>
    <a:accent4>
      <a:srgbClr val="DADADA"/>
    </a:accent4>
    <a:accent5>
      <a:srgbClr val="E2B8FF"/>
    </a:accent5>
    <a:accent6>
      <a:srgbClr val="5C5CE7"/>
    </a:accent6>
    <a:hlink>
      <a:srgbClr val="FFCC99"/>
    </a:hlink>
    <a:folHlink>
      <a:srgbClr val="CCCCFF"/>
    </a:folHlink>
  </a:clrScheme>
</a:themeOverride>
</file>

<file path=ppt/theme/themeOverride18.xml><?xml version="1.0" encoding="utf-8"?>
<a:themeOverride xmlns:a="http://schemas.openxmlformats.org/drawingml/2006/main">
  <a:clrScheme name="Slit 7">
    <a:dk1>
      <a:srgbClr val="7474A2"/>
    </a:dk1>
    <a:lt1>
      <a:srgbClr val="FFFFFF"/>
    </a:lt1>
    <a:dk2>
      <a:srgbClr val="5E5E8E"/>
    </a:dk2>
    <a:lt2>
      <a:srgbClr val="D1D1DF"/>
    </a:lt2>
    <a:accent1>
      <a:srgbClr val="CC66FF"/>
    </a:accent1>
    <a:accent2>
      <a:srgbClr val="6666FF"/>
    </a:accent2>
    <a:accent3>
      <a:srgbClr val="B6B6C6"/>
    </a:accent3>
    <a:accent4>
      <a:srgbClr val="DADADA"/>
    </a:accent4>
    <a:accent5>
      <a:srgbClr val="E2B8FF"/>
    </a:accent5>
    <a:accent6>
      <a:srgbClr val="5C5CE7"/>
    </a:accent6>
    <a:hlink>
      <a:srgbClr val="FFCC99"/>
    </a:hlink>
    <a:folHlink>
      <a:srgbClr val="CCCCFF"/>
    </a:folHlink>
  </a:clrScheme>
</a:themeOverride>
</file>

<file path=ppt/theme/themeOverride19.xml><?xml version="1.0" encoding="utf-8"?>
<a:themeOverride xmlns:a="http://schemas.openxmlformats.org/drawingml/2006/main">
  <a:clrScheme name="Slit 7">
    <a:dk1>
      <a:srgbClr val="7474A2"/>
    </a:dk1>
    <a:lt1>
      <a:srgbClr val="FFFFFF"/>
    </a:lt1>
    <a:dk2>
      <a:srgbClr val="5E5E8E"/>
    </a:dk2>
    <a:lt2>
      <a:srgbClr val="D1D1DF"/>
    </a:lt2>
    <a:accent1>
      <a:srgbClr val="CC66FF"/>
    </a:accent1>
    <a:accent2>
      <a:srgbClr val="6666FF"/>
    </a:accent2>
    <a:accent3>
      <a:srgbClr val="B6B6C6"/>
    </a:accent3>
    <a:accent4>
      <a:srgbClr val="DADADA"/>
    </a:accent4>
    <a:accent5>
      <a:srgbClr val="E2B8FF"/>
    </a:accent5>
    <a:accent6>
      <a:srgbClr val="5C5CE7"/>
    </a:accent6>
    <a:hlink>
      <a:srgbClr val="FFCC99"/>
    </a:hlink>
    <a:folHlink>
      <a:srgbClr val="CCCCFF"/>
    </a:folHlink>
  </a:clrScheme>
</a:themeOverride>
</file>

<file path=ppt/theme/themeOverride2.xml><?xml version="1.0" encoding="utf-8"?>
<a:themeOverride xmlns:a="http://schemas.openxmlformats.org/drawingml/2006/main">
  <a:clrScheme name="Slit 6">
    <a:dk1>
      <a:srgbClr val="0000AC"/>
    </a:dk1>
    <a:lt1>
      <a:srgbClr val="FFFFFF"/>
    </a:lt1>
    <a:dk2>
      <a:srgbClr val="000086"/>
    </a:dk2>
    <a:lt2>
      <a:srgbClr val="CCFFFF"/>
    </a:lt2>
    <a:accent1>
      <a:srgbClr val="0099FF"/>
    </a:accent1>
    <a:accent2>
      <a:srgbClr val="00B000"/>
    </a:accent2>
    <a:accent3>
      <a:srgbClr val="AAAAC3"/>
    </a:accent3>
    <a:accent4>
      <a:srgbClr val="DADADA"/>
    </a:accent4>
    <a:accent5>
      <a:srgbClr val="AACAFF"/>
    </a:accent5>
    <a:accent6>
      <a:srgbClr val="009F00"/>
    </a:accent6>
    <a:hlink>
      <a:srgbClr val="FFE701"/>
    </a:hlink>
    <a:folHlink>
      <a:srgbClr val="FF9900"/>
    </a:folHlink>
  </a:clrScheme>
</a:themeOverride>
</file>

<file path=ppt/theme/themeOverride20.xml><?xml version="1.0" encoding="utf-8"?>
<a:themeOverride xmlns:a="http://schemas.openxmlformats.org/drawingml/2006/main">
  <a:clrScheme name="Slit 7">
    <a:dk1>
      <a:srgbClr val="7474A2"/>
    </a:dk1>
    <a:lt1>
      <a:srgbClr val="FFFFFF"/>
    </a:lt1>
    <a:dk2>
      <a:srgbClr val="5E5E8E"/>
    </a:dk2>
    <a:lt2>
      <a:srgbClr val="D1D1DF"/>
    </a:lt2>
    <a:accent1>
      <a:srgbClr val="CC66FF"/>
    </a:accent1>
    <a:accent2>
      <a:srgbClr val="6666FF"/>
    </a:accent2>
    <a:accent3>
      <a:srgbClr val="B6B6C6"/>
    </a:accent3>
    <a:accent4>
      <a:srgbClr val="DADADA"/>
    </a:accent4>
    <a:accent5>
      <a:srgbClr val="E2B8FF"/>
    </a:accent5>
    <a:accent6>
      <a:srgbClr val="5C5CE7"/>
    </a:accent6>
    <a:hlink>
      <a:srgbClr val="FFCC99"/>
    </a:hlink>
    <a:folHlink>
      <a:srgbClr val="CCCCFF"/>
    </a:folHlink>
  </a:clrScheme>
</a:themeOverride>
</file>

<file path=ppt/theme/themeOverride21.xml><?xml version="1.0" encoding="utf-8"?>
<a:themeOverride xmlns:a="http://schemas.openxmlformats.org/drawingml/2006/main">
  <a:clrScheme name="Slit 1">
    <a:dk1>
      <a:srgbClr val="8C0000"/>
    </a:dk1>
    <a:lt1>
      <a:srgbClr val="FFFFFF"/>
    </a:lt1>
    <a:dk2>
      <a:srgbClr val="720000"/>
    </a:dk2>
    <a:lt2>
      <a:srgbClr val="FFFFCC"/>
    </a:lt2>
    <a:accent1>
      <a:srgbClr val="FF3300"/>
    </a:accent1>
    <a:accent2>
      <a:srgbClr val="BE7960"/>
    </a:accent2>
    <a:accent3>
      <a:srgbClr val="BCAAAA"/>
    </a:accent3>
    <a:accent4>
      <a:srgbClr val="DADADA"/>
    </a:accent4>
    <a:accent5>
      <a:srgbClr val="FFADAA"/>
    </a:accent5>
    <a:accent6>
      <a:srgbClr val="AC6D56"/>
    </a:accent6>
    <a:hlink>
      <a:srgbClr val="FFCC66"/>
    </a:hlink>
    <a:folHlink>
      <a:srgbClr val="FF9900"/>
    </a:folHlink>
  </a:clrScheme>
</a:themeOverride>
</file>

<file path=ppt/theme/themeOverride22.xml><?xml version="1.0" encoding="utf-8"?>
<a:themeOverride xmlns:a="http://schemas.openxmlformats.org/drawingml/2006/main">
  <a:clrScheme name="Slit 1">
    <a:dk1>
      <a:srgbClr val="8C0000"/>
    </a:dk1>
    <a:lt1>
      <a:srgbClr val="FFFFFF"/>
    </a:lt1>
    <a:dk2>
      <a:srgbClr val="720000"/>
    </a:dk2>
    <a:lt2>
      <a:srgbClr val="FFFFCC"/>
    </a:lt2>
    <a:accent1>
      <a:srgbClr val="FF3300"/>
    </a:accent1>
    <a:accent2>
      <a:srgbClr val="BE7960"/>
    </a:accent2>
    <a:accent3>
      <a:srgbClr val="BCAAAA"/>
    </a:accent3>
    <a:accent4>
      <a:srgbClr val="DADADA"/>
    </a:accent4>
    <a:accent5>
      <a:srgbClr val="FFADAA"/>
    </a:accent5>
    <a:accent6>
      <a:srgbClr val="AC6D56"/>
    </a:accent6>
    <a:hlink>
      <a:srgbClr val="FFCC66"/>
    </a:hlink>
    <a:folHlink>
      <a:srgbClr val="FF9900"/>
    </a:folHlink>
  </a:clrScheme>
</a:themeOverride>
</file>

<file path=ppt/theme/themeOverride23.xml><?xml version="1.0" encoding="utf-8"?>
<a:themeOverride xmlns:a="http://schemas.openxmlformats.org/drawingml/2006/main">
  <a:clrScheme name="Slit 1">
    <a:dk1>
      <a:srgbClr val="8C0000"/>
    </a:dk1>
    <a:lt1>
      <a:srgbClr val="FFFFFF"/>
    </a:lt1>
    <a:dk2>
      <a:srgbClr val="720000"/>
    </a:dk2>
    <a:lt2>
      <a:srgbClr val="FFFFCC"/>
    </a:lt2>
    <a:accent1>
      <a:srgbClr val="FF3300"/>
    </a:accent1>
    <a:accent2>
      <a:srgbClr val="BE7960"/>
    </a:accent2>
    <a:accent3>
      <a:srgbClr val="BCAAAA"/>
    </a:accent3>
    <a:accent4>
      <a:srgbClr val="DADADA"/>
    </a:accent4>
    <a:accent5>
      <a:srgbClr val="FFADAA"/>
    </a:accent5>
    <a:accent6>
      <a:srgbClr val="AC6D56"/>
    </a:accent6>
    <a:hlink>
      <a:srgbClr val="FFCC66"/>
    </a:hlink>
    <a:folHlink>
      <a:srgbClr val="FF9900"/>
    </a:folHlink>
  </a:clrScheme>
</a:themeOverride>
</file>

<file path=ppt/theme/themeOverride24.xml><?xml version="1.0" encoding="utf-8"?>
<a:themeOverride xmlns:a="http://schemas.openxmlformats.org/drawingml/2006/main">
  <a:clrScheme name="Slit 1">
    <a:dk1>
      <a:srgbClr val="8C0000"/>
    </a:dk1>
    <a:lt1>
      <a:srgbClr val="FFFFFF"/>
    </a:lt1>
    <a:dk2>
      <a:srgbClr val="720000"/>
    </a:dk2>
    <a:lt2>
      <a:srgbClr val="FFFFCC"/>
    </a:lt2>
    <a:accent1>
      <a:srgbClr val="FF3300"/>
    </a:accent1>
    <a:accent2>
      <a:srgbClr val="BE7960"/>
    </a:accent2>
    <a:accent3>
      <a:srgbClr val="BCAAAA"/>
    </a:accent3>
    <a:accent4>
      <a:srgbClr val="DADADA"/>
    </a:accent4>
    <a:accent5>
      <a:srgbClr val="FFADAA"/>
    </a:accent5>
    <a:accent6>
      <a:srgbClr val="AC6D56"/>
    </a:accent6>
    <a:hlink>
      <a:srgbClr val="FFCC66"/>
    </a:hlink>
    <a:folHlink>
      <a:srgbClr val="FF9900"/>
    </a:folHlink>
  </a:clrScheme>
</a:themeOverride>
</file>

<file path=ppt/theme/themeOverride25.xml><?xml version="1.0" encoding="utf-8"?>
<a:themeOverride xmlns:a="http://schemas.openxmlformats.org/drawingml/2006/main">
  <a:clrScheme name="Slit 1">
    <a:dk1>
      <a:srgbClr val="8C0000"/>
    </a:dk1>
    <a:lt1>
      <a:srgbClr val="FFFFFF"/>
    </a:lt1>
    <a:dk2>
      <a:srgbClr val="720000"/>
    </a:dk2>
    <a:lt2>
      <a:srgbClr val="FFFFCC"/>
    </a:lt2>
    <a:accent1>
      <a:srgbClr val="FF3300"/>
    </a:accent1>
    <a:accent2>
      <a:srgbClr val="BE7960"/>
    </a:accent2>
    <a:accent3>
      <a:srgbClr val="BCAAAA"/>
    </a:accent3>
    <a:accent4>
      <a:srgbClr val="DADADA"/>
    </a:accent4>
    <a:accent5>
      <a:srgbClr val="FFADAA"/>
    </a:accent5>
    <a:accent6>
      <a:srgbClr val="AC6D56"/>
    </a:accent6>
    <a:hlink>
      <a:srgbClr val="FFCC66"/>
    </a:hlink>
    <a:folHlink>
      <a:srgbClr val="FF9900"/>
    </a:folHlink>
  </a:clrScheme>
</a:themeOverride>
</file>

<file path=ppt/theme/themeOverride26.xml><?xml version="1.0" encoding="utf-8"?>
<a:themeOverride xmlns:a="http://schemas.openxmlformats.org/drawingml/2006/main">
  <a:clrScheme name="Slit 4">
    <a:dk1>
      <a:srgbClr val="3A7400"/>
    </a:dk1>
    <a:lt1>
      <a:srgbClr val="FFFFFF"/>
    </a:lt1>
    <a:dk2>
      <a:srgbClr val="2E5C00"/>
    </a:dk2>
    <a:lt2>
      <a:srgbClr val="FFFFFF"/>
    </a:lt2>
    <a:accent1>
      <a:srgbClr val="79CA02"/>
    </a:accent1>
    <a:accent2>
      <a:srgbClr val="008080"/>
    </a:accent2>
    <a:accent3>
      <a:srgbClr val="ADB5AA"/>
    </a:accent3>
    <a:accent4>
      <a:srgbClr val="DADADA"/>
    </a:accent4>
    <a:accent5>
      <a:srgbClr val="BEE1AA"/>
    </a:accent5>
    <a:accent6>
      <a:srgbClr val="007373"/>
    </a:accent6>
    <a:hlink>
      <a:srgbClr val="A8DE0E"/>
    </a:hlink>
    <a:folHlink>
      <a:srgbClr val="00CC66"/>
    </a:folHlink>
  </a:clrScheme>
</a:themeOverride>
</file>

<file path=ppt/theme/themeOverride3.xml><?xml version="1.0" encoding="utf-8"?>
<a:themeOverride xmlns:a="http://schemas.openxmlformats.org/drawingml/2006/main">
  <a:clrScheme name="Slit 6">
    <a:dk1>
      <a:srgbClr val="0000AC"/>
    </a:dk1>
    <a:lt1>
      <a:srgbClr val="FFFFFF"/>
    </a:lt1>
    <a:dk2>
      <a:srgbClr val="000086"/>
    </a:dk2>
    <a:lt2>
      <a:srgbClr val="CCFFFF"/>
    </a:lt2>
    <a:accent1>
      <a:srgbClr val="0099FF"/>
    </a:accent1>
    <a:accent2>
      <a:srgbClr val="00B000"/>
    </a:accent2>
    <a:accent3>
      <a:srgbClr val="AAAAC3"/>
    </a:accent3>
    <a:accent4>
      <a:srgbClr val="DADADA"/>
    </a:accent4>
    <a:accent5>
      <a:srgbClr val="AACAFF"/>
    </a:accent5>
    <a:accent6>
      <a:srgbClr val="009F00"/>
    </a:accent6>
    <a:hlink>
      <a:srgbClr val="FFE701"/>
    </a:hlink>
    <a:folHlink>
      <a:srgbClr val="FF9900"/>
    </a:folHlink>
  </a:clrScheme>
</a:themeOverride>
</file>

<file path=ppt/theme/themeOverride4.xml><?xml version="1.0" encoding="utf-8"?>
<a:themeOverride xmlns:a="http://schemas.openxmlformats.org/drawingml/2006/main">
  <a:clrScheme name="Slit 6">
    <a:dk1>
      <a:srgbClr val="0000AC"/>
    </a:dk1>
    <a:lt1>
      <a:srgbClr val="FFFFFF"/>
    </a:lt1>
    <a:dk2>
      <a:srgbClr val="000086"/>
    </a:dk2>
    <a:lt2>
      <a:srgbClr val="CCFFFF"/>
    </a:lt2>
    <a:accent1>
      <a:srgbClr val="0099FF"/>
    </a:accent1>
    <a:accent2>
      <a:srgbClr val="00B000"/>
    </a:accent2>
    <a:accent3>
      <a:srgbClr val="AAAAC3"/>
    </a:accent3>
    <a:accent4>
      <a:srgbClr val="DADADA"/>
    </a:accent4>
    <a:accent5>
      <a:srgbClr val="AACAFF"/>
    </a:accent5>
    <a:accent6>
      <a:srgbClr val="009F00"/>
    </a:accent6>
    <a:hlink>
      <a:srgbClr val="FFE701"/>
    </a:hlink>
    <a:folHlink>
      <a:srgbClr val="FF9900"/>
    </a:folHlink>
  </a:clrScheme>
</a:themeOverride>
</file>

<file path=ppt/theme/themeOverride5.xml><?xml version="1.0" encoding="utf-8"?>
<a:themeOverride xmlns:a="http://schemas.openxmlformats.org/drawingml/2006/main">
  <a:clrScheme name="Slit 6">
    <a:dk1>
      <a:srgbClr val="0000AC"/>
    </a:dk1>
    <a:lt1>
      <a:srgbClr val="FFFFFF"/>
    </a:lt1>
    <a:dk2>
      <a:srgbClr val="000086"/>
    </a:dk2>
    <a:lt2>
      <a:srgbClr val="CCFFFF"/>
    </a:lt2>
    <a:accent1>
      <a:srgbClr val="0099FF"/>
    </a:accent1>
    <a:accent2>
      <a:srgbClr val="00B000"/>
    </a:accent2>
    <a:accent3>
      <a:srgbClr val="AAAAC3"/>
    </a:accent3>
    <a:accent4>
      <a:srgbClr val="DADADA"/>
    </a:accent4>
    <a:accent5>
      <a:srgbClr val="AACAFF"/>
    </a:accent5>
    <a:accent6>
      <a:srgbClr val="009F00"/>
    </a:accent6>
    <a:hlink>
      <a:srgbClr val="FFE701"/>
    </a:hlink>
    <a:folHlink>
      <a:srgbClr val="FF9900"/>
    </a:folHlink>
  </a:clrScheme>
</a:themeOverride>
</file>

<file path=ppt/theme/themeOverride6.xml><?xml version="1.0" encoding="utf-8"?>
<a:themeOverride xmlns:a="http://schemas.openxmlformats.org/drawingml/2006/main">
  <a:clrScheme name="Slit 5">
    <a:dk1>
      <a:srgbClr val="008885"/>
    </a:dk1>
    <a:lt1>
      <a:srgbClr val="FFFFFF"/>
    </a:lt1>
    <a:dk2>
      <a:srgbClr val="007572"/>
    </a:dk2>
    <a:lt2>
      <a:srgbClr val="FFFF99"/>
    </a:lt2>
    <a:accent1>
      <a:srgbClr val="33CCCC"/>
    </a:accent1>
    <a:accent2>
      <a:srgbClr val="6D6FC7"/>
    </a:accent2>
    <a:accent3>
      <a:srgbClr val="AABDBC"/>
    </a:accent3>
    <a:accent4>
      <a:srgbClr val="DADADA"/>
    </a:accent4>
    <a:accent5>
      <a:srgbClr val="ADE2E2"/>
    </a:accent5>
    <a:accent6>
      <a:srgbClr val="6264B4"/>
    </a:accent6>
    <a:hlink>
      <a:srgbClr val="FFFFCC"/>
    </a:hlink>
    <a:folHlink>
      <a:srgbClr val="00FF00"/>
    </a:folHlink>
  </a:clrScheme>
</a:themeOverride>
</file>

<file path=ppt/theme/themeOverride7.xml><?xml version="1.0" encoding="utf-8"?>
<a:themeOverride xmlns:a="http://schemas.openxmlformats.org/drawingml/2006/main">
  <a:clrScheme name="Slit 5">
    <a:dk1>
      <a:srgbClr val="008885"/>
    </a:dk1>
    <a:lt1>
      <a:srgbClr val="FFFFFF"/>
    </a:lt1>
    <a:dk2>
      <a:srgbClr val="007572"/>
    </a:dk2>
    <a:lt2>
      <a:srgbClr val="FFFF99"/>
    </a:lt2>
    <a:accent1>
      <a:srgbClr val="33CCCC"/>
    </a:accent1>
    <a:accent2>
      <a:srgbClr val="6D6FC7"/>
    </a:accent2>
    <a:accent3>
      <a:srgbClr val="AABDBC"/>
    </a:accent3>
    <a:accent4>
      <a:srgbClr val="DADADA"/>
    </a:accent4>
    <a:accent5>
      <a:srgbClr val="ADE2E2"/>
    </a:accent5>
    <a:accent6>
      <a:srgbClr val="6264B4"/>
    </a:accent6>
    <a:hlink>
      <a:srgbClr val="FFFFCC"/>
    </a:hlink>
    <a:folHlink>
      <a:srgbClr val="00FF00"/>
    </a:folHlink>
  </a:clrScheme>
</a:themeOverride>
</file>

<file path=ppt/theme/themeOverride8.xml><?xml version="1.0" encoding="utf-8"?>
<a:themeOverride xmlns:a="http://schemas.openxmlformats.org/drawingml/2006/main">
  <a:clrScheme name="Slit 5">
    <a:dk1>
      <a:srgbClr val="008885"/>
    </a:dk1>
    <a:lt1>
      <a:srgbClr val="FFFFFF"/>
    </a:lt1>
    <a:dk2>
      <a:srgbClr val="007572"/>
    </a:dk2>
    <a:lt2>
      <a:srgbClr val="FFFF99"/>
    </a:lt2>
    <a:accent1>
      <a:srgbClr val="33CCCC"/>
    </a:accent1>
    <a:accent2>
      <a:srgbClr val="6D6FC7"/>
    </a:accent2>
    <a:accent3>
      <a:srgbClr val="AABDBC"/>
    </a:accent3>
    <a:accent4>
      <a:srgbClr val="DADADA"/>
    </a:accent4>
    <a:accent5>
      <a:srgbClr val="ADE2E2"/>
    </a:accent5>
    <a:accent6>
      <a:srgbClr val="6264B4"/>
    </a:accent6>
    <a:hlink>
      <a:srgbClr val="FFFFCC"/>
    </a:hlink>
    <a:folHlink>
      <a:srgbClr val="00FF00"/>
    </a:folHlink>
  </a:clrScheme>
</a:themeOverride>
</file>

<file path=ppt/theme/themeOverride9.xml><?xml version="1.0" encoding="utf-8"?>
<a:themeOverride xmlns:a="http://schemas.openxmlformats.org/drawingml/2006/main">
  <a:clrScheme name="Slit 5">
    <a:dk1>
      <a:srgbClr val="008885"/>
    </a:dk1>
    <a:lt1>
      <a:srgbClr val="FFFFFF"/>
    </a:lt1>
    <a:dk2>
      <a:srgbClr val="007572"/>
    </a:dk2>
    <a:lt2>
      <a:srgbClr val="FFFF99"/>
    </a:lt2>
    <a:accent1>
      <a:srgbClr val="33CCCC"/>
    </a:accent1>
    <a:accent2>
      <a:srgbClr val="6D6FC7"/>
    </a:accent2>
    <a:accent3>
      <a:srgbClr val="AABDBC"/>
    </a:accent3>
    <a:accent4>
      <a:srgbClr val="DADADA"/>
    </a:accent4>
    <a:accent5>
      <a:srgbClr val="ADE2E2"/>
    </a:accent5>
    <a:accent6>
      <a:srgbClr val="6264B4"/>
    </a:accent6>
    <a:hlink>
      <a:srgbClr val="FFFFCC"/>
    </a:hlink>
    <a:folHlink>
      <a:srgbClr val="00FF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430</TotalTime>
  <Words>916</Words>
  <Application>Microsoft Office PowerPoint</Application>
  <PresentationFormat>On-screen Show (4:3)</PresentationFormat>
  <Paragraphs>106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Slit</vt:lpstr>
      <vt:lpstr>Electric Circuits Jeopardy</vt:lpstr>
      <vt:lpstr>1 - $100</vt:lpstr>
      <vt:lpstr>1 - $200</vt:lpstr>
      <vt:lpstr>1 - $300</vt:lpstr>
      <vt:lpstr>1 - $400</vt:lpstr>
      <vt:lpstr>1 - $500</vt:lpstr>
      <vt:lpstr>2 - $100</vt:lpstr>
      <vt:lpstr>2 - $200</vt:lpstr>
      <vt:lpstr>2 - $300</vt:lpstr>
      <vt:lpstr>2 - $400</vt:lpstr>
      <vt:lpstr>2 - $500</vt:lpstr>
      <vt:lpstr>3 - $100</vt:lpstr>
      <vt:lpstr>3 - $200</vt:lpstr>
      <vt:lpstr>3 - $300</vt:lpstr>
      <vt:lpstr>3 - $400</vt:lpstr>
      <vt:lpstr>3 - $500</vt:lpstr>
      <vt:lpstr>4 - $100</vt:lpstr>
      <vt:lpstr>4 - $200</vt:lpstr>
      <vt:lpstr>4 - $300</vt:lpstr>
      <vt:lpstr>4 - $400</vt:lpstr>
      <vt:lpstr>4 - $500</vt:lpstr>
      <vt:lpstr>5 - $100</vt:lpstr>
      <vt:lpstr>5 - $200</vt:lpstr>
      <vt:lpstr>5 - $300</vt:lpstr>
      <vt:lpstr>5 - $400</vt:lpstr>
      <vt:lpstr>5 - $500</vt:lpstr>
      <vt:lpstr>Final Jeopardy</vt:lpstr>
    </vt:vector>
  </TitlesOfParts>
  <Company>Adams 12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Jeopardy</dc:title>
  <dc:creator>Janet Walter</dc:creator>
  <cp:lastModifiedBy>Chicago Public Schools</cp:lastModifiedBy>
  <cp:revision>40</cp:revision>
  <dcterms:created xsi:type="dcterms:W3CDTF">2003-06-20T20:17:15Z</dcterms:created>
  <dcterms:modified xsi:type="dcterms:W3CDTF">2014-11-25T17:39:22Z</dcterms:modified>
</cp:coreProperties>
</file>